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</p:sldIdLst>
  <p:sldSz cy="5143500" cx="9144000"/>
  <p:notesSz cx="6858000" cy="9144000"/>
  <p:embeddedFontLst>
    <p:embeddedFont>
      <p:font typeface="Playfair Display"/>
      <p:regular r:id="rId56"/>
      <p:bold r:id="rId57"/>
      <p:italic r:id="rId58"/>
      <p:boldItalic r:id="rId59"/>
    </p:embeddedFont>
    <p:embeddedFont>
      <p:font typeface="Montserrat"/>
      <p:regular r:id="rId60"/>
      <p:bold r:id="rId61"/>
      <p:italic r:id="rId62"/>
      <p:boldItalic r:id="rId63"/>
    </p:embeddedFont>
    <p:embeddedFont>
      <p:font typeface="Oswald"/>
      <p:regular r:id="rId64"/>
      <p:bold r:id="rId65"/>
    </p:embeddedFont>
    <p:embeddedFont>
      <p:font typeface="Merriweather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9FD4937-2160-479B-B635-7B200F97FB62}">
  <a:tblStyle styleId="{99FD4937-2160-479B-B635-7B200F97FB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Montserrat-italic.fntdata"/><Relationship Id="rId61" Type="http://schemas.openxmlformats.org/officeDocument/2006/relationships/font" Target="fonts/Montserrat-bold.fntdata"/><Relationship Id="rId20" Type="http://schemas.openxmlformats.org/officeDocument/2006/relationships/slide" Target="slides/slide14.xml"/><Relationship Id="rId64" Type="http://schemas.openxmlformats.org/officeDocument/2006/relationships/font" Target="fonts/Oswald-regular.fntdata"/><Relationship Id="rId63" Type="http://schemas.openxmlformats.org/officeDocument/2006/relationships/font" Target="fonts/Montserrat-boldItalic.fntdata"/><Relationship Id="rId22" Type="http://schemas.openxmlformats.org/officeDocument/2006/relationships/slide" Target="slides/slide16.xml"/><Relationship Id="rId66" Type="http://schemas.openxmlformats.org/officeDocument/2006/relationships/font" Target="fonts/Merriweather-regular.fntdata"/><Relationship Id="rId21" Type="http://schemas.openxmlformats.org/officeDocument/2006/relationships/slide" Target="slides/slide15.xml"/><Relationship Id="rId65" Type="http://schemas.openxmlformats.org/officeDocument/2006/relationships/font" Target="fonts/Oswald-bold.fntdata"/><Relationship Id="rId24" Type="http://schemas.openxmlformats.org/officeDocument/2006/relationships/slide" Target="slides/slide18.xml"/><Relationship Id="rId68" Type="http://schemas.openxmlformats.org/officeDocument/2006/relationships/font" Target="fonts/Merriweather-italic.fntdata"/><Relationship Id="rId23" Type="http://schemas.openxmlformats.org/officeDocument/2006/relationships/slide" Target="slides/slide17.xml"/><Relationship Id="rId67" Type="http://schemas.openxmlformats.org/officeDocument/2006/relationships/font" Target="fonts/Merriweather-bold.fntdata"/><Relationship Id="rId60" Type="http://schemas.openxmlformats.org/officeDocument/2006/relationships/font" Target="fonts/Montserrat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Merriweather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PlayfairDisplay-bold.fntdata"/><Relationship Id="rId12" Type="http://schemas.openxmlformats.org/officeDocument/2006/relationships/slide" Target="slides/slide6.xml"/><Relationship Id="rId56" Type="http://schemas.openxmlformats.org/officeDocument/2006/relationships/font" Target="fonts/PlayfairDisplay-regular.fntdata"/><Relationship Id="rId15" Type="http://schemas.openxmlformats.org/officeDocument/2006/relationships/slide" Target="slides/slide9.xml"/><Relationship Id="rId59" Type="http://schemas.openxmlformats.org/officeDocument/2006/relationships/font" Target="fonts/PlayfairDisplay-boldItalic.fntdata"/><Relationship Id="rId14" Type="http://schemas.openxmlformats.org/officeDocument/2006/relationships/slide" Target="slides/slide8.xml"/><Relationship Id="rId58" Type="http://schemas.openxmlformats.org/officeDocument/2006/relationships/font" Target="fonts/PlayfairDisplay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e0b99569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e0b99569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e0b99569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e0b99569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e0b99569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ee0b99569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e0b99569f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ee0b99569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e0b99569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e0b99569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e0b99569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e0b99569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e0b99569f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e0b99569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e0b99569f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e0b99569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0b99569f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0b99569f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e0b99569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ee0b99569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2680931f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2680931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e0b99569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e0b99569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ee0b99569f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ee0b99569f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e0b99569f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ee0b99569f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e0b99569f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e0b99569f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e0b99569f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ee0b99569f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e0b99569f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ee0b99569f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ee0b99569f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ee0b99569f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ee0b99569f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ee0b99569f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e0b99569f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e0b99569f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e0b99569f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ee0b99569f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2680931f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2680931f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e0b99569f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e0b99569f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e0b99569f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ee0b99569f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ee0b99569f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ee0b99569f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ee0b99569f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ee0b99569f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ee0b99569f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ee0b99569f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ee0b99569f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ee0b99569f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ee0b99569f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ee0b99569f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ee0b99569f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ee0b99569f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e0b99569f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ee0b99569f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ee0b99569f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ee0b99569f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2680931f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2680931f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ee0b99569f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ee0b99569f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ee0b99569f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ee0b99569f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e0b99569f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e0b99569f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ee0b99569f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ee0b99569f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ee0b99569f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ee0b99569f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ee0b99569f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ee0b99569f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ee0b99569f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ee0b99569f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ee0b99569f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ee0b99569f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ee0b99569f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ee0b99569f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ef00b6dc14_0_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ef00b6dc14_0_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1193da9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1193da9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e0b9956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e0b9956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e0b99569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e0b99569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e0b99569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e0b99569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ee0b99569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ee0b99569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Merriweather"/>
              <a:buNone/>
              <a:defRPr b="1" sz="68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b="1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>
                <a:highlight>
                  <a:schemeClr val="dk1"/>
                </a:highlight>
              </a:defRPr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>
                <a:highlight>
                  <a:schemeClr val="dk1"/>
                </a:highlight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>
                <a:highlight>
                  <a:schemeClr val="lt1"/>
                </a:highlight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>
                <a:highlight>
                  <a:schemeClr val="lt1"/>
                </a:highlight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Oswald"/>
              <a:buNone/>
              <a:defRPr sz="34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erriweather"/>
              <a:buChar char="●"/>
              <a:defRPr sz="22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3429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erriweather"/>
              <a:buChar char="○"/>
              <a:defRPr sz="1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3302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"/>
              <a:buChar char="■"/>
              <a:defRPr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Review Session </a:t>
            </a:r>
            <a:r>
              <a:rPr lang="en"/>
              <a:t>3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API-201, 9.24.21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Sophie Hill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26" name="Google Shape;126;p22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27" name="Google Shape;127;p22"/>
          <p:cNvSpPr txBox="1"/>
          <p:nvPr/>
        </p:nvSpPr>
        <p:spPr>
          <a:xfrm>
            <a:off x="387200" y="1275875"/>
            <a:ext cx="32862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Use these raw numbers to fill out the table with the PMF (probability mass function) and CDF (cumulative distribution function).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Explain the meaning of the PMF and the CDF in this context, in terms that a non-statistician would understand. [</a:t>
            </a:r>
            <a:r>
              <a:rPr lang="en" sz="1700">
                <a:highlight>
                  <a:srgbClr val="00FFFF"/>
                </a:highlight>
                <a:latin typeface="Merriweather"/>
                <a:ea typeface="Merriweather"/>
                <a:cs typeface="Merriweather"/>
                <a:sym typeface="Merriweather"/>
              </a:rPr>
              <a:t>2-3 sentences</a:t>
            </a: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]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9" name="Google Shape;129;p22"/>
          <p:cNvSpPr/>
          <p:nvPr/>
        </p:nvSpPr>
        <p:spPr>
          <a:xfrm rot="-1412098">
            <a:off x="5942479" y="2728373"/>
            <a:ext cx="677671" cy="1841804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4273400" y="647225"/>
            <a:ext cx="2371500" cy="2314500"/>
          </a:xfrm>
          <a:prstGeom prst="flowChartConnector">
            <a:avLst/>
          </a:prstGeom>
          <a:solidFill>
            <a:srgbClr val="00FFFF"/>
          </a:solidFill>
          <a:ln cap="flat" cmpd="sng" w="1143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For part (b), we need to write </a:t>
            </a:r>
            <a:r>
              <a:rPr b="1"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2-3 sentences</a:t>
            </a:r>
            <a:r>
              <a:rPr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.</a:t>
            </a:r>
            <a:endParaRPr sz="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633000" y="3866675"/>
            <a:ext cx="7878000" cy="11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60"/>
              <a:t>WORK SMARTER, NOT HARDER</a:t>
            </a:r>
            <a:endParaRPr sz="416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090"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063" y="366725"/>
            <a:ext cx="7299880" cy="319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42" name="Google Shape;142;p24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3" name="Google Shape;143;p24"/>
          <p:cNvSpPr txBox="1"/>
          <p:nvPr/>
        </p:nvSpPr>
        <p:spPr>
          <a:xfrm>
            <a:off x="387200" y="1275875"/>
            <a:ext cx="32862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Use these raw numbers to fill out the table with the PMF (probability mass function) and CDF (cumulative distribution function).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Explain the meaning of the PMF and the CDF in this context, in terms that a non-statistician would understand. [2-3 sentences]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50" name="Google Shape;150;p25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0.35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0.15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0.13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0.06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0.02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0.01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1.00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1" name="Google Shape;151;p25"/>
          <p:cNvSpPr txBox="1"/>
          <p:nvPr/>
        </p:nvSpPr>
        <p:spPr>
          <a:xfrm>
            <a:off x="387200" y="1275875"/>
            <a:ext cx="32862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Use these raw numbers to fill out the table with the PMF (probability mass function) and CDF (cumulative distribution function).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Explain the meaning of the PMF and the CDF in this context, in terms that a non-statistician would understand. [2-3 sentences]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58" name="Google Shape;158;p26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0.35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0.63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0.78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0.91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0.96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0.99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1.00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9" name="Google Shape;159;p26"/>
          <p:cNvSpPr txBox="1"/>
          <p:nvPr/>
        </p:nvSpPr>
        <p:spPr>
          <a:xfrm>
            <a:off x="387200" y="1275875"/>
            <a:ext cx="32862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Use these raw numbers to fill out the table with the PMF (probability mass function) and CDF (cumulative distribution function).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Explain the meaning of the PMF and the CDF in this context, in terms that a non-statistician would understand. [2-3 sentences]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/>
        </p:nvSpPr>
        <p:spPr>
          <a:xfrm>
            <a:off x="387200" y="818675"/>
            <a:ext cx="32862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Explain the meaning of the PMF and the CDF in this context, in terms that a non-statistician would understand. [2-3 sentences]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67" name="Google Shape;167;p27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0.35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0.63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0.78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0.99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1.00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8" name="Google Shape;168;p27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/>
        </p:nvSpPr>
        <p:spPr>
          <a:xfrm>
            <a:off x="387200" y="818675"/>
            <a:ext cx="32862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Explain the meaning of the PMF and the CDF in this context, in terms that a non-statistician would understand. [2-3 sentences]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4" name="Google Shape;17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75" name="Google Shape;175;p28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0.35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0.63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0.78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0.96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0.99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1.00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6" name="Google Shape;176;p28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115725" y="2737950"/>
            <a:ext cx="3743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The PMF tells us the probabilities of picking a household with size </a:t>
            </a:r>
            <a:r>
              <a:rPr i="1" lang="en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x</a:t>
            </a:r>
            <a:r>
              <a:rPr lang="en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: e.g.,  there is a 28% chance of picking a single-person household.</a:t>
            </a:r>
            <a:endParaRPr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The CDF tells us the probability of picking a household with size </a:t>
            </a:r>
            <a:r>
              <a:rPr i="1" lang="en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x</a:t>
            </a:r>
            <a:r>
              <a:rPr lang="en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 or less: e.g., there is a 96% chance of picking a household of up to 5 people.</a:t>
            </a:r>
            <a:endParaRPr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/>
        </p:nvSpPr>
        <p:spPr>
          <a:xfrm>
            <a:off x="387200" y="513875"/>
            <a:ext cx="32862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What is the probability of picking a household with 4 or more people at random from this sample?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3" name="Google Shape;183;p29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84" name="Google Shape;184;p29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0.35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0.63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0.78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0.96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0.99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1.00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5" name="Google Shape;185;p29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/>
        </p:nvSpPr>
        <p:spPr>
          <a:xfrm>
            <a:off x="387200" y="513875"/>
            <a:ext cx="32862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What is the probability of picking a household with 4 or more people at random from this sample?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1" name="Google Shape;191;p30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92" name="Google Shape;192;p30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0.35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0.63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0.78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0.13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0.06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0.96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0.02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0.99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0.01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1.00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3" name="Google Shape;193;p30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4" name="Google Shape;194;p30"/>
          <p:cNvSpPr txBox="1"/>
          <p:nvPr/>
        </p:nvSpPr>
        <p:spPr>
          <a:xfrm>
            <a:off x="172875" y="2561750"/>
            <a:ext cx="37542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Using the PDF: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P(4 ppl or more) 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P(4 ppl) + P(5 ppl)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             +  </a:t>
            </a: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P(6 ppl) + P(7 ppl or more)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 0.13 + 0.06 + 0.02 + 0.01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0.22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/>
        </p:nvSpPr>
        <p:spPr>
          <a:xfrm>
            <a:off x="387200" y="513875"/>
            <a:ext cx="32862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What is the probability of picking a household with 4 or more people at random from this sample?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0" name="Google Shape;200;p31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201" name="Google Shape;201;p31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0.35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0.63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0.78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0.13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0.06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0.96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0.02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0.99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1.00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2" name="Google Shape;202;p31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3" name="Google Shape;203;p31"/>
          <p:cNvSpPr txBox="1"/>
          <p:nvPr/>
        </p:nvSpPr>
        <p:spPr>
          <a:xfrm>
            <a:off x="172875" y="2561750"/>
            <a:ext cx="3754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Using the CDF: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P(4 ppl or more) 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1 - P(3 ppl or less)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1 - 0.78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0.22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3">
            <a:alphaModFix/>
          </a:blip>
          <a:srcRect b="1729" l="0" r="0" t="0"/>
          <a:stretch/>
        </p:blipFill>
        <p:spPr>
          <a:xfrm>
            <a:off x="3150" y="0"/>
            <a:ext cx="45699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/>
        </p:nvSpPr>
        <p:spPr>
          <a:xfrm>
            <a:off x="387200" y="513875"/>
            <a:ext cx="32862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AutoNum type="alphaLcParenBoth"/>
            </a:pPr>
            <a:r>
              <a:t/>
            </a:r>
            <a:endParaRPr sz="17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What is the probability of picking a household with 4 or more people at random from this sample?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9" name="Google Shape;209;p32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210" name="Google Shape;210;p32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0.28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0.35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0.63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0.15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0.78</a:t>
                      </a:r>
                      <a:endParaRPr>
                        <a:solidFill>
                          <a:srgbClr val="FF0000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0.13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0.06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0.96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0.02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0.99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0.01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1.00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1" name="Google Shape;211;p32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2" name="Google Shape;212;p32"/>
          <p:cNvSpPr txBox="1"/>
          <p:nvPr/>
        </p:nvSpPr>
        <p:spPr>
          <a:xfrm>
            <a:off x="172875" y="2561750"/>
            <a:ext cx="3754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Using the CDF: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P(4 ppl or more) 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1 - P(3 ppl or less)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1 - 0.78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0.22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3" name="Google Shape;213;p32"/>
          <p:cNvSpPr/>
          <p:nvPr/>
        </p:nvSpPr>
        <p:spPr>
          <a:xfrm>
            <a:off x="2687475" y="1218725"/>
            <a:ext cx="5372100" cy="3260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If you just wrote the number 0.22, you </a:t>
            </a:r>
            <a:r>
              <a:rPr i="1"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might</a:t>
            </a:r>
            <a:r>
              <a:rPr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 get full credit. But if you made a typo or an error in your calculation, you’d get none!</a:t>
            </a:r>
            <a:endParaRPr sz="16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By laying out what I’m doing (using the PDF/CDF) and writing out the equation in notation before plugging in the numbers, I am ensuring that I can get </a:t>
            </a:r>
            <a:r>
              <a:rPr i="1"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some</a:t>
            </a:r>
            <a:r>
              <a:rPr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 credit even if the final answer is wrong.</a:t>
            </a:r>
            <a:endParaRPr sz="16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type="title"/>
          </p:nvPr>
        </p:nvSpPr>
        <p:spPr>
          <a:xfrm>
            <a:off x="490250" y="526350"/>
            <a:ext cx="4654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gotta show your work (work work work work)</a:t>
            </a:r>
            <a:endParaRPr/>
          </a:p>
        </p:txBody>
      </p:sp>
      <p:pic>
        <p:nvPicPr>
          <p:cNvPr id="219" name="Google Shape;2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1046" y="430839"/>
            <a:ext cx="3369080" cy="428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Your friend at a different school just got back their midterm results. They got 83/100 on the stats midterm and 94/100 on the econ midterm. </a:t>
            </a:r>
            <a:endParaRPr sz="19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AutoNum type="alphaLcParenBoth"/>
            </a:pPr>
            <a:r>
              <a:rPr lang="en" sz="1900"/>
              <a:t>Your friend tells you: “I scored 11 points higher on the econ midterm than the stats midterm. I never knew I was so much better at econ than at stats!” Do you agree with their conclusion? [1-2 sentences]</a:t>
            </a:r>
            <a:endParaRPr sz="19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31" name="Google Shape;231;p35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Your friend at a different school just got back their midterm results. They got 83/100 on the stats midterm and 94/100 on the econ midterm. </a:t>
            </a:r>
            <a:endParaRPr sz="19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AutoNum type="alphaLcParenBoth"/>
            </a:pPr>
            <a:r>
              <a:rPr lang="en" sz="1900"/>
              <a:t>Your friend tells you: “I scored 11 points </a:t>
            </a:r>
            <a:r>
              <a:rPr lang="en" sz="1900">
                <a:highlight>
                  <a:srgbClr val="00FFFF"/>
                </a:highlight>
              </a:rPr>
              <a:t>higher on the econ midterm than the stats midterm</a:t>
            </a:r>
            <a:r>
              <a:rPr lang="en" sz="1900"/>
              <a:t>. I never knew I was so much better at econ than at stats!” Do you agree with their conclusion? [</a:t>
            </a:r>
            <a:r>
              <a:rPr lang="en" sz="1900">
                <a:highlight>
                  <a:srgbClr val="00FFFF"/>
                </a:highlight>
              </a:rPr>
              <a:t>1-2 sentences</a:t>
            </a:r>
            <a:r>
              <a:rPr lang="en" sz="1900"/>
              <a:t>]</a:t>
            </a:r>
            <a:endParaRPr sz="1900"/>
          </a:p>
        </p:txBody>
      </p:sp>
      <p:sp>
        <p:nvSpPr>
          <p:cNvPr id="232" name="Google Shape;232;p35"/>
          <p:cNvSpPr/>
          <p:nvPr/>
        </p:nvSpPr>
        <p:spPr>
          <a:xfrm rot="-5104154">
            <a:off x="6757246" y="448514"/>
            <a:ext cx="725987" cy="18222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5"/>
          <p:cNvSpPr/>
          <p:nvPr/>
        </p:nvSpPr>
        <p:spPr>
          <a:xfrm>
            <a:off x="3774725" y="153650"/>
            <a:ext cx="2586000" cy="2243700"/>
          </a:xfrm>
          <a:prstGeom prst="flowChartConnector">
            <a:avLst/>
          </a:prstGeom>
          <a:solidFill>
            <a:srgbClr val="00FFFF"/>
          </a:solidFill>
          <a:ln cap="flat" cmpd="sng" w="1143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This question is about </a:t>
            </a:r>
            <a:r>
              <a:rPr b="1" lang="en" sz="15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comparing distributions</a:t>
            </a:r>
            <a:r>
              <a:rPr lang="en" sz="15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. But note that part (a) only requires 1-2 sentences.</a:t>
            </a:r>
            <a:endParaRPr sz="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39" name="Google Shape;239;p36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Your friend at a different school just got back their midterm results. They got 83/100 on the stats midterm and 94/100 on the econ midterm. </a:t>
            </a:r>
            <a:endParaRPr sz="19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AutoNum type="alphaLcParenBoth"/>
            </a:pPr>
            <a:r>
              <a:rPr lang="en" sz="1900"/>
              <a:t>Your friend tells you: “I scored 11 points higher on the econ midterm than the stats midterm. I never knew I was so much better at econ than at stats!” Do you agree with their conclusion? [1-2 sentences]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40" name="Google Shape;240;p36"/>
          <p:cNvSpPr txBox="1"/>
          <p:nvPr/>
        </p:nvSpPr>
        <p:spPr>
          <a:xfrm>
            <a:off x="235500" y="3861900"/>
            <a:ext cx="8705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No. In order to compare our friend’s performance on both midterms, we would want to know how they performed </a:t>
            </a:r>
            <a:r>
              <a:rPr i="1"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relative to others in the class</a:t>
            </a: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. To do this, we would need some more information about the distribution of both sets of test scores.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Your friend at a different school just got back their midterm results. They got 83/100 on the stats midterm and 94/100 on the econ midterm. </a:t>
            </a:r>
            <a:endParaRPr sz="1900"/>
          </a:p>
          <a:p>
            <a:pPr indent="-2540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400"/>
              <a:buAutoNum type="alphaLcParenBoth"/>
            </a:pPr>
            <a:r>
              <a:t/>
            </a:r>
            <a:endParaRPr sz="400">
              <a:solidFill>
                <a:srgbClr val="FFFFFF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lphaLcParenBoth"/>
            </a:pPr>
            <a:r>
              <a:rPr lang="en" sz="1900"/>
              <a:t>Your friend takes your advice and asks the professors for more information. </a:t>
            </a:r>
            <a:r>
              <a:rPr lang="en" sz="1900"/>
              <a:t>The stats professor says their scores were normally distributed with a mean of 77 and a standard deviation of 3. The econ professors says their scores were normally distributed with a mean of 88 and a standard deviation of 6. 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/>
              <a:t>“Aha!,” says your friend, “I scored 6 points above the class average on both tests. That means I am equally good at stats and econ!” Do you agree with this conclusion? [1 paragraph]</a:t>
            </a:r>
            <a:endParaRPr sz="1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52" name="Google Shape;252;p38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Your friend at a different school just got back their midterm results. They got </a:t>
            </a:r>
            <a:r>
              <a:rPr lang="en" sz="1900">
                <a:highlight>
                  <a:srgbClr val="00FFFF"/>
                </a:highlight>
              </a:rPr>
              <a:t>83/100</a:t>
            </a:r>
            <a:r>
              <a:rPr lang="en" sz="1900"/>
              <a:t> on the stats midterm and </a:t>
            </a:r>
            <a:r>
              <a:rPr lang="en" sz="1900">
                <a:solidFill>
                  <a:srgbClr val="00FFFF"/>
                </a:solidFill>
              </a:rPr>
              <a:t>94/100</a:t>
            </a:r>
            <a:r>
              <a:rPr lang="en" sz="1900"/>
              <a:t> on the econ midterm. </a:t>
            </a:r>
            <a:endParaRPr sz="1900"/>
          </a:p>
          <a:p>
            <a:pPr indent="-2540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400"/>
              <a:buAutoNum type="alphaLcParenBoth"/>
            </a:pPr>
            <a:r>
              <a:t/>
            </a:r>
            <a:endParaRPr sz="400">
              <a:solidFill>
                <a:srgbClr val="FFFFFF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lphaLcParenBoth"/>
            </a:pPr>
            <a:r>
              <a:rPr lang="en" sz="1900"/>
              <a:t>Your friend takes your advice and asks the professors for more information. The stats professor says their scores were normally distributed with a </a:t>
            </a:r>
            <a:r>
              <a:rPr lang="en" sz="1900">
                <a:highlight>
                  <a:srgbClr val="00FFFF"/>
                </a:highlight>
              </a:rPr>
              <a:t>mean of 77 and a standard deviation of 3.</a:t>
            </a:r>
            <a:r>
              <a:rPr lang="en" sz="1900"/>
              <a:t> The econ professors says their scores were normally distributed with a </a:t>
            </a:r>
            <a:r>
              <a:rPr lang="en" sz="1900">
                <a:highlight>
                  <a:srgbClr val="00FFFF"/>
                </a:highlight>
              </a:rPr>
              <a:t>mean of 88 and a standard deviation of 6</a:t>
            </a:r>
            <a:r>
              <a:rPr lang="en" sz="1900"/>
              <a:t>. 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/>
              <a:t>“Aha!,” says your friend, “I scored 6 points above the class average on both tests. That means I am equally good at stats and econ!” Do you agree with this conclusion? [</a:t>
            </a:r>
            <a:r>
              <a:rPr lang="en" sz="1900">
                <a:highlight>
                  <a:srgbClr val="00FFFF"/>
                </a:highlight>
              </a:rPr>
              <a:t>1 paragraph</a:t>
            </a:r>
            <a:r>
              <a:rPr lang="en" sz="1900"/>
              <a:t>]</a:t>
            </a:r>
            <a:endParaRPr sz="1900"/>
          </a:p>
        </p:txBody>
      </p:sp>
      <p:sp>
        <p:nvSpPr>
          <p:cNvPr id="253" name="Google Shape;253;p38"/>
          <p:cNvSpPr/>
          <p:nvPr/>
        </p:nvSpPr>
        <p:spPr>
          <a:xfrm rot="-1411458">
            <a:off x="7789231" y="2944155"/>
            <a:ext cx="852337" cy="2057439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8"/>
          <p:cNvSpPr/>
          <p:nvPr/>
        </p:nvSpPr>
        <p:spPr>
          <a:xfrm>
            <a:off x="5637550" y="77000"/>
            <a:ext cx="3264000" cy="3185700"/>
          </a:xfrm>
          <a:prstGeom prst="flowChartConnector">
            <a:avLst/>
          </a:prstGeom>
          <a:solidFill>
            <a:srgbClr val="00FFFF"/>
          </a:solidFill>
          <a:ln cap="flat" cmpd="sng" w="1143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We are given some explicit numbers here so we should expect to do some calculations. “1 paragraph” means we need to explain and interpret these calculations.</a:t>
            </a:r>
            <a:endParaRPr sz="175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Stats ~ N(77, 3), our friend scored 83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/>
              <a:t>Econ ~ N(88, 6), our friend scored 94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66" name="Google Shape;266;p40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Stats ~ N(77, 3), our friend scored 83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Econ ~ N(88, 6), our friend scored 94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is correct that they scored 6 points above the class average on both midterms. However, in order to interpret this, we need to take into account the </a:t>
            </a:r>
            <a:r>
              <a:rPr i="1" lang="en" sz="1900">
                <a:solidFill>
                  <a:srgbClr val="FF0000"/>
                </a:solidFill>
              </a:rPr>
              <a:t>spread</a:t>
            </a:r>
            <a:r>
              <a:rPr lang="en" sz="1900">
                <a:solidFill>
                  <a:srgbClr val="FF0000"/>
                </a:solidFill>
              </a:rPr>
              <a:t> of the test scores, which is captured by the standard deviation. We can do this by calculating the Z-scores: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 = (student’s score - mean) / (standard deviation)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</a:t>
            </a:r>
            <a:r>
              <a:rPr baseline="-25000" lang="en" sz="1900">
                <a:solidFill>
                  <a:srgbClr val="FF0000"/>
                </a:solidFill>
              </a:rPr>
              <a:t>stats</a:t>
            </a:r>
            <a:r>
              <a:rPr baseline="30000" lang="en" sz="1900">
                <a:solidFill>
                  <a:srgbClr val="FF0000"/>
                </a:solidFill>
              </a:rPr>
              <a:t> </a:t>
            </a:r>
            <a:r>
              <a:rPr lang="en" sz="1900">
                <a:solidFill>
                  <a:srgbClr val="FF0000"/>
                </a:solidFill>
              </a:rPr>
              <a:t>= (83 - 77)/3 = 6/3 = 2					Z</a:t>
            </a:r>
            <a:r>
              <a:rPr baseline="-25000" lang="en" sz="1900">
                <a:solidFill>
                  <a:srgbClr val="FF0000"/>
                </a:solidFill>
              </a:rPr>
              <a:t>econ</a:t>
            </a:r>
            <a:r>
              <a:rPr lang="en" sz="1900">
                <a:solidFill>
                  <a:srgbClr val="FF0000"/>
                </a:solidFill>
              </a:rPr>
              <a:t> = (94 - 88)/6 = 6/6 = 1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scored 2 standard deviations above the mean on stats, but only 1 standard deviation above the mean on econ. So our friend actually did better (relative to the class) on stats than on econ!</a:t>
            </a:r>
            <a:endParaRPr sz="19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72" name="Google Shape;272;p41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00FF"/>
                </a:solidFill>
              </a:rPr>
              <a:t>Stats ~ N(77, 3), our friend scored 83</a:t>
            </a:r>
            <a:endParaRPr sz="1900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00FF"/>
                </a:solidFill>
              </a:rPr>
              <a:t>Econ ~ N(88, 6), our friend scored 94</a:t>
            </a:r>
            <a:endParaRPr sz="1900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is correct that they scored 6 points above the class average on both midterms. However, in order to interpret this, we need to take into account the </a:t>
            </a:r>
            <a:r>
              <a:rPr i="1" lang="en" sz="1900">
                <a:solidFill>
                  <a:srgbClr val="FF0000"/>
                </a:solidFill>
              </a:rPr>
              <a:t>spread</a:t>
            </a:r>
            <a:r>
              <a:rPr lang="en" sz="1900">
                <a:solidFill>
                  <a:srgbClr val="FF0000"/>
                </a:solidFill>
              </a:rPr>
              <a:t> of the test scores, which is captured by the standard deviation. We can do this by calculating the Z-scores: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 = (student’s score - mean) / (standard deviation)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</a:t>
            </a:r>
            <a:r>
              <a:rPr baseline="-25000" lang="en" sz="1900">
                <a:solidFill>
                  <a:srgbClr val="FF0000"/>
                </a:solidFill>
              </a:rPr>
              <a:t>stats</a:t>
            </a:r>
            <a:r>
              <a:rPr baseline="30000" lang="en" sz="1900">
                <a:solidFill>
                  <a:srgbClr val="FF0000"/>
                </a:solidFill>
              </a:rPr>
              <a:t> </a:t>
            </a:r>
            <a:r>
              <a:rPr lang="en" sz="1900">
                <a:solidFill>
                  <a:srgbClr val="FF0000"/>
                </a:solidFill>
              </a:rPr>
              <a:t>= (83 - 77)/3 = 6/3 = 2					Z</a:t>
            </a:r>
            <a:r>
              <a:rPr baseline="-25000" lang="en" sz="1900">
                <a:solidFill>
                  <a:srgbClr val="FF0000"/>
                </a:solidFill>
              </a:rPr>
              <a:t>econ</a:t>
            </a:r>
            <a:r>
              <a:rPr lang="en" sz="1900">
                <a:solidFill>
                  <a:srgbClr val="FF0000"/>
                </a:solidFill>
              </a:rPr>
              <a:t> = (94 - 88)/6 = 6/6 = 1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scored 2 standard deviations above the mean on stats, but only 1 standard deviation above the mean on econ. So our friend actually did better (relative to the class) on stats than on econ!</a:t>
            </a:r>
            <a:endParaRPr sz="1900">
              <a:solidFill>
                <a:srgbClr val="FF0000"/>
              </a:solidFill>
            </a:endParaRPr>
          </a:p>
        </p:txBody>
      </p:sp>
      <p:sp>
        <p:nvSpPr>
          <p:cNvPr id="273" name="Google Shape;273;p41"/>
          <p:cNvSpPr/>
          <p:nvPr/>
        </p:nvSpPr>
        <p:spPr>
          <a:xfrm>
            <a:off x="5040750" y="936950"/>
            <a:ext cx="3123600" cy="9579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Summarizing information from the question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1729" l="0" r="0" t="0"/>
          <a:stretch/>
        </p:blipFill>
        <p:spPr>
          <a:xfrm>
            <a:off x="3150" y="0"/>
            <a:ext cx="456990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6901" y="152400"/>
            <a:ext cx="381512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79" name="Google Shape;279;p42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Stats ~ N(77, 3), our friend scored 83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Econ ~ N(88, 6), our friend scored 94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is correct that they scored 6 points above the class average on both midterms. However, </a:t>
            </a:r>
            <a:r>
              <a:rPr lang="en" sz="1900">
                <a:solidFill>
                  <a:srgbClr val="9900FF"/>
                </a:solidFill>
              </a:rPr>
              <a:t>in order to interpret this, we need to take into account the </a:t>
            </a:r>
            <a:r>
              <a:rPr i="1" lang="en" sz="1900">
                <a:solidFill>
                  <a:srgbClr val="9900FF"/>
                </a:solidFill>
              </a:rPr>
              <a:t>spread</a:t>
            </a:r>
            <a:r>
              <a:rPr lang="en" sz="1900">
                <a:solidFill>
                  <a:srgbClr val="9900FF"/>
                </a:solidFill>
              </a:rPr>
              <a:t> of the test scores</a:t>
            </a:r>
            <a:r>
              <a:rPr lang="en" sz="1900">
                <a:solidFill>
                  <a:srgbClr val="FF0000"/>
                </a:solidFill>
              </a:rPr>
              <a:t>, which is captured by the standard deviation. We can do this by calculating the Z-scores: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 = (student’s score - mean) / (standard deviation)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</a:t>
            </a:r>
            <a:r>
              <a:rPr baseline="-25000" lang="en" sz="1900">
                <a:solidFill>
                  <a:srgbClr val="FF0000"/>
                </a:solidFill>
              </a:rPr>
              <a:t>stats</a:t>
            </a:r>
            <a:r>
              <a:rPr baseline="30000" lang="en" sz="1900">
                <a:solidFill>
                  <a:srgbClr val="FF0000"/>
                </a:solidFill>
              </a:rPr>
              <a:t> </a:t>
            </a:r>
            <a:r>
              <a:rPr lang="en" sz="1900">
                <a:solidFill>
                  <a:srgbClr val="FF0000"/>
                </a:solidFill>
              </a:rPr>
              <a:t>= (83 - 77)/3 = 6/3 = 2					Z</a:t>
            </a:r>
            <a:r>
              <a:rPr baseline="-25000" lang="en" sz="1900">
                <a:solidFill>
                  <a:srgbClr val="FF0000"/>
                </a:solidFill>
              </a:rPr>
              <a:t>econ</a:t>
            </a:r>
            <a:r>
              <a:rPr lang="en" sz="1900">
                <a:solidFill>
                  <a:srgbClr val="FF0000"/>
                </a:solidFill>
              </a:rPr>
              <a:t> = (94 - 88)/6 = 6/6 = 1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scored 2 standard deviations above the mean on stats, but only 1 standard deviation above the mean on econ. So our friend actually did better (relative to the class) on stats than on econ!</a:t>
            </a:r>
            <a:endParaRPr sz="1900">
              <a:solidFill>
                <a:srgbClr val="FF0000"/>
              </a:solidFill>
            </a:endParaRPr>
          </a:p>
        </p:txBody>
      </p:sp>
      <p:sp>
        <p:nvSpPr>
          <p:cNvPr id="280" name="Google Shape;280;p42"/>
          <p:cNvSpPr/>
          <p:nvPr/>
        </p:nvSpPr>
        <p:spPr>
          <a:xfrm>
            <a:off x="5040750" y="936950"/>
            <a:ext cx="3123600" cy="9579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Showing conceptual understanding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Stats ~ N(77, 3), our friend scored 83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Econ ~ N(88, 6), our friend scored 94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is correct that they scored 6 points above the class average on both midterms. However, in order to interpret this, we need to take into account the </a:t>
            </a:r>
            <a:r>
              <a:rPr i="1" lang="en" sz="1900">
                <a:solidFill>
                  <a:srgbClr val="FF0000"/>
                </a:solidFill>
              </a:rPr>
              <a:t>spread</a:t>
            </a:r>
            <a:r>
              <a:rPr lang="en" sz="1900">
                <a:solidFill>
                  <a:srgbClr val="FF0000"/>
                </a:solidFill>
              </a:rPr>
              <a:t> of the test scores, which is captured by the standard deviation. We can do this by calculating the Z-scores: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00FF"/>
                </a:solidFill>
              </a:rPr>
              <a:t>Z = (student’s score - mean) / (standard deviation)</a:t>
            </a:r>
            <a:endParaRPr sz="1900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</a:t>
            </a:r>
            <a:r>
              <a:rPr baseline="-25000" lang="en" sz="1900">
                <a:solidFill>
                  <a:srgbClr val="FF0000"/>
                </a:solidFill>
              </a:rPr>
              <a:t>stats</a:t>
            </a:r>
            <a:r>
              <a:rPr baseline="30000" lang="en" sz="1900">
                <a:solidFill>
                  <a:srgbClr val="FF0000"/>
                </a:solidFill>
              </a:rPr>
              <a:t> </a:t>
            </a:r>
            <a:r>
              <a:rPr lang="en" sz="1900">
                <a:solidFill>
                  <a:srgbClr val="FF0000"/>
                </a:solidFill>
              </a:rPr>
              <a:t>= (83 - 77)/3 = 6/3 = 2					Z</a:t>
            </a:r>
            <a:r>
              <a:rPr baseline="-25000" lang="en" sz="1900">
                <a:solidFill>
                  <a:srgbClr val="FF0000"/>
                </a:solidFill>
              </a:rPr>
              <a:t>econ</a:t>
            </a:r>
            <a:r>
              <a:rPr lang="en" sz="1900">
                <a:solidFill>
                  <a:srgbClr val="FF0000"/>
                </a:solidFill>
              </a:rPr>
              <a:t> = (94 - 88)/6 = 6/6 = 1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scored 2 standard deviations above the mean on stats, but only 1 standard deviation above the mean on econ. So our friend actually did better (relative to the class) on stats than on econ!</a:t>
            </a:r>
            <a:endParaRPr sz="1900">
              <a:solidFill>
                <a:srgbClr val="FF0000"/>
              </a:solidFill>
            </a:endParaRPr>
          </a:p>
        </p:txBody>
      </p:sp>
      <p:sp>
        <p:nvSpPr>
          <p:cNvPr id="287" name="Google Shape;287;p43"/>
          <p:cNvSpPr/>
          <p:nvPr/>
        </p:nvSpPr>
        <p:spPr>
          <a:xfrm>
            <a:off x="5040750" y="936950"/>
            <a:ext cx="3123600" cy="9579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Knowing the correct formula to use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293" name="Google Shape;293;p44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Stats ~ N(77, 3), our friend scored 83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Econ ~ N(88, 6), our friend scored 94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is correct that they scored 6 points above the class average on both midterms. However, in order to interpret this, we need to take into account the </a:t>
            </a:r>
            <a:r>
              <a:rPr i="1" lang="en" sz="1900">
                <a:solidFill>
                  <a:srgbClr val="FF0000"/>
                </a:solidFill>
              </a:rPr>
              <a:t>spread</a:t>
            </a:r>
            <a:r>
              <a:rPr lang="en" sz="1900">
                <a:solidFill>
                  <a:srgbClr val="FF0000"/>
                </a:solidFill>
              </a:rPr>
              <a:t> of the test scores, which is captured by the standard deviation. We can do this by calculating the Z-scores: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 = (student’s score - mean) / (standard deviation)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00FF"/>
                </a:solidFill>
              </a:rPr>
              <a:t>Z</a:t>
            </a:r>
            <a:r>
              <a:rPr baseline="-25000" lang="en" sz="1900">
                <a:solidFill>
                  <a:srgbClr val="9900FF"/>
                </a:solidFill>
              </a:rPr>
              <a:t>stats</a:t>
            </a:r>
            <a:r>
              <a:rPr baseline="30000" lang="en" sz="1900">
                <a:solidFill>
                  <a:srgbClr val="9900FF"/>
                </a:solidFill>
              </a:rPr>
              <a:t> </a:t>
            </a:r>
            <a:r>
              <a:rPr lang="en" sz="1900">
                <a:solidFill>
                  <a:srgbClr val="9900FF"/>
                </a:solidFill>
              </a:rPr>
              <a:t>= (83 - 77)/3 = 6/3 = 2					Z</a:t>
            </a:r>
            <a:r>
              <a:rPr baseline="-25000" lang="en" sz="1900">
                <a:solidFill>
                  <a:srgbClr val="9900FF"/>
                </a:solidFill>
              </a:rPr>
              <a:t>econ</a:t>
            </a:r>
            <a:r>
              <a:rPr lang="en" sz="1900">
                <a:solidFill>
                  <a:srgbClr val="9900FF"/>
                </a:solidFill>
              </a:rPr>
              <a:t> = (94 - 88)/6 = 6/6 = 1</a:t>
            </a:r>
            <a:endParaRPr sz="1900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scored 2 standard deviations above the mean on stats, but only 1 standard deviation above the mean on econ. So our friend actually did better (relative to the class) on stats than on econ!</a:t>
            </a:r>
            <a:endParaRPr sz="1900">
              <a:solidFill>
                <a:srgbClr val="FF0000"/>
              </a:solidFill>
            </a:endParaRPr>
          </a:p>
        </p:txBody>
      </p:sp>
      <p:sp>
        <p:nvSpPr>
          <p:cNvPr id="294" name="Google Shape;294;p44"/>
          <p:cNvSpPr/>
          <p:nvPr/>
        </p:nvSpPr>
        <p:spPr>
          <a:xfrm>
            <a:off x="5040750" y="936950"/>
            <a:ext cx="3123600" cy="9579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Applying the formula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2</a:t>
            </a:r>
            <a:endParaRPr/>
          </a:p>
        </p:txBody>
      </p:sp>
      <p:sp>
        <p:nvSpPr>
          <p:cNvPr id="300" name="Google Shape;300;p45"/>
          <p:cNvSpPr txBox="1"/>
          <p:nvPr>
            <p:ph idx="1" type="body"/>
          </p:nvPr>
        </p:nvSpPr>
        <p:spPr>
          <a:xfrm>
            <a:off x="311700" y="1234075"/>
            <a:ext cx="8520600" cy="3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Stats ~ N(77, 3), our friend scored 83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Econ ~ N(88, 6), our friend scored 94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Our friend is correct that they scored 6 points above the class average on both midterms. However, in order to interpret this, we need to take into account the </a:t>
            </a:r>
            <a:r>
              <a:rPr i="1" lang="en" sz="1900">
                <a:solidFill>
                  <a:srgbClr val="FF0000"/>
                </a:solidFill>
              </a:rPr>
              <a:t>spread</a:t>
            </a:r>
            <a:r>
              <a:rPr lang="en" sz="1900">
                <a:solidFill>
                  <a:srgbClr val="FF0000"/>
                </a:solidFill>
              </a:rPr>
              <a:t> of the test scores, which is captured by the standard deviation. We can do this by calculating the Z-scores: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 = (student’s score - mean) / (standard deviation)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0000"/>
                </a:solidFill>
              </a:rPr>
              <a:t>Z</a:t>
            </a:r>
            <a:r>
              <a:rPr baseline="-25000" lang="en" sz="1900">
                <a:solidFill>
                  <a:srgbClr val="FF0000"/>
                </a:solidFill>
              </a:rPr>
              <a:t>stats</a:t>
            </a:r>
            <a:r>
              <a:rPr baseline="30000" lang="en" sz="1900">
                <a:solidFill>
                  <a:srgbClr val="FF0000"/>
                </a:solidFill>
              </a:rPr>
              <a:t> </a:t>
            </a:r>
            <a:r>
              <a:rPr lang="en" sz="1900">
                <a:solidFill>
                  <a:srgbClr val="FF0000"/>
                </a:solidFill>
              </a:rPr>
              <a:t>= (83 - 77)/3 = 6/3 = 2					Z</a:t>
            </a:r>
            <a:r>
              <a:rPr baseline="-25000" lang="en" sz="1900">
                <a:solidFill>
                  <a:srgbClr val="FF0000"/>
                </a:solidFill>
              </a:rPr>
              <a:t>econ</a:t>
            </a:r>
            <a:r>
              <a:rPr lang="en" sz="1900">
                <a:solidFill>
                  <a:srgbClr val="FF0000"/>
                </a:solidFill>
              </a:rPr>
              <a:t> = (94 - 88)/6 = 6/6 = 1</a:t>
            </a:r>
            <a:endParaRPr sz="1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rgbClr val="9900FF"/>
                </a:solidFill>
              </a:rPr>
              <a:t>Our friend scored 2 standard deviations above the mean on stats, but only 1 standard deviation above the mean on econ. So our friend actually did better (relative to the class) on stats than on econ!</a:t>
            </a:r>
            <a:endParaRPr sz="1900">
              <a:solidFill>
                <a:srgbClr val="9900FF"/>
              </a:solidFill>
            </a:endParaRPr>
          </a:p>
        </p:txBody>
      </p:sp>
      <p:sp>
        <p:nvSpPr>
          <p:cNvPr id="301" name="Google Shape;301;p45"/>
          <p:cNvSpPr/>
          <p:nvPr/>
        </p:nvSpPr>
        <p:spPr>
          <a:xfrm>
            <a:off x="5040750" y="936950"/>
            <a:ext cx="3123600" cy="9579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Interpreting the results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3</a:t>
            </a:r>
            <a:endParaRPr/>
          </a:p>
        </p:txBody>
      </p:sp>
      <p:sp>
        <p:nvSpPr>
          <p:cNvPr id="307" name="Google Shape;307;p46"/>
          <p:cNvSpPr txBox="1"/>
          <p:nvPr>
            <p:ph idx="1" type="body"/>
          </p:nvPr>
        </p:nvSpPr>
        <p:spPr>
          <a:xfrm>
            <a:off x="311700" y="1234075"/>
            <a:ext cx="8520600" cy="36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Harvard Graduate Student Union (HGSU) is currently bargaining with the administration over a new contract for TFs, CAs, and RAs. The union wants to achieve the biggest pay rise for its 2,000 members, and it has two options: continue to negotiate with the administration or call a strike.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the union continues the negotiations, there is 20% chance of a deadlock (no pay raise), and a 80% chance of securing a $1 hourly raise. (That equates to an aggregate gain of $1/hr * 20hrs/wk * 24 wks * 2,000 members = $960,000.)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the union calls a strike, it incurs a cost of $640,000 of strike pay for workers whose wages are withheld. In this case, there is a 50% chance of a deadlock and a 50% of a $3 hourly raise.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Assuming that the union is risk neutral, what should it do?</a:t>
            </a:r>
            <a:endParaRPr b="1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3</a:t>
            </a:r>
            <a:endParaRPr/>
          </a:p>
        </p:txBody>
      </p:sp>
      <p:sp>
        <p:nvSpPr>
          <p:cNvPr id="313" name="Google Shape;313;p47"/>
          <p:cNvSpPr txBox="1"/>
          <p:nvPr>
            <p:ph idx="1" type="body"/>
          </p:nvPr>
        </p:nvSpPr>
        <p:spPr>
          <a:xfrm>
            <a:off x="311700" y="1234075"/>
            <a:ext cx="8520600" cy="36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Harvard Graduate Student Union (HGSU) is currently bargaining with the administration over a new contract for TFs, CAs, and RAs. The union wants to achieve the biggest pay rise for its 2,000 members, and it has </a:t>
            </a:r>
            <a:r>
              <a:rPr lang="en">
                <a:highlight>
                  <a:srgbClr val="00FFFF"/>
                </a:highlight>
              </a:rPr>
              <a:t>two options</a:t>
            </a:r>
            <a:r>
              <a:rPr lang="en"/>
              <a:t>: continue to negotiate with the administration or call a strike.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the union continues the negotiations, there is 20% chance of a deadlock (no pay raise), and a 80% chance of securing a $1 hourly raise. (That equates to an aggregate gain of $1/hr * 20hrs/wk * 24 wks * 2,000 members = $960,000.)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the union calls a strike, it incurs a cost of $640,000 of strike pay for workers whose wages are withheld. In this case, there is a 50% chance of a deadlock and a 50% of a $3 hourly raise.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Assuming that the union is </a:t>
            </a:r>
            <a:r>
              <a:rPr b="1" lang="en">
                <a:highlight>
                  <a:srgbClr val="00FFFF"/>
                </a:highlight>
              </a:rPr>
              <a:t>risk neutral</a:t>
            </a:r>
            <a:r>
              <a:rPr b="1" lang="en"/>
              <a:t>, what should it do?</a:t>
            </a:r>
            <a:endParaRPr b="1"/>
          </a:p>
        </p:txBody>
      </p:sp>
      <p:sp>
        <p:nvSpPr>
          <p:cNvPr id="314" name="Google Shape;314;p47"/>
          <p:cNvSpPr/>
          <p:nvPr/>
        </p:nvSpPr>
        <p:spPr>
          <a:xfrm rot="-1411917">
            <a:off x="5362072" y="2289690"/>
            <a:ext cx="636427" cy="1535762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7"/>
          <p:cNvSpPr/>
          <p:nvPr/>
        </p:nvSpPr>
        <p:spPr>
          <a:xfrm>
            <a:off x="3755925" y="149400"/>
            <a:ext cx="2436600" cy="2378100"/>
          </a:xfrm>
          <a:prstGeom prst="flowChartConnector">
            <a:avLst/>
          </a:prstGeom>
          <a:solidFill>
            <a:srgbClr val="00FFFF"/>
          </a:solidFill>
          <a:ln cap="flat" cmpd="sng" w="1143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Looks like this is a question on risk analysis!</a:t>
            </a:r>
            <a:endParaRPr sz="175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3</a:t>
            </a:r>
            <a:endParaRPr/>
          </a:p>
        </p:txBody>
      </p:sp>
      <p:sp>
        <p:nvSpPr>
          <p:cNvPr id="321" name="Google Shape;321;p48"/>
          <p:cNvSpPr txBox="1"/>
          <p:nvPr>
            <p:ph idx="1" type="body"/>
          </p:nvPr>
        </p:nvSpPr>
        <p:spPr>
          <a:xfrm>
            <a:off x="311700" y="1234075"/>
            <a:ext cx="34725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EV</a:t>
            </a:r>
            <a:r>
              <a:rPr baseline="-25000" lang="en" sz="1600"/>
              <a:t>no strike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= 0.2*$0 + 0.8*$960,000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= $768,000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EV</a:t>
            </a:r>
            <a:r>
              <a:rPr baseline="-25000" lang="en" sz="1600"/>
              <a:t>strike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= 0.5*(-$640,000) + 0.5(-$640,000 + 3*$960,000)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/>
              <a:t>= $800,000</a:t>
            </a:r>
            <a:endParaRPr b="1" sz="1600"/>
          </a:p>
        </p:txBody>
      </p:sp>
      <p:pic>
        <p:nvPicPr>
          <p:cNvPr id="322" name="Google Shape;32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8825" y="762000"/>
            <a:ext cx="4943475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3</a:t>
            </a:r>
            <a:endParaRPr/>
          </a:p>
        </p:txBody>
      </p:sp>
      <p:sp>
        <p:nvSpPr>
          <p:cNvPr id="328" name="Google Shape;328;p49"/>
          <p:cNvSpPr txBox="1"/>
          <p:nvPr>
            <p:ph idx="1" type="body"/>
          </p:nvPr>
        </p:nvSpPr>
        <p:spPr>
          <a:xfrm>
            <a:off x="311700" y="1234075"/>
            <a:ext cx="34725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EV</a:t>
            </a:r>
            <a:r>
              <a:rPr baseline="-25000" lang="en" sz="1600"/>
              <a:t>no strike</a:t>
            </a:r>
            <a:r>
              <a:rPr lang="en" sz="1600"/>
              <a:t> </a:t>
            </a:r>
            <a:r>
              <a:rPr b="1" lang="en" sz="1600"/>
              <a:t>= $768,000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EV</a:t>
            </a:r>
            <a:r>
              <a:rPr baseline="-25000" lang="en" sz="1600"/>
              <a:t>strike</a:t>
            </a:r>
            <a:r>
              <a:rPr lang="en" sz="1600"/>
              <a:t> </a:t>
            </a:r>
            <a:r>
              <a:rPr b="1" lang="en" sz="1600"/>
              <a:t>= $800,000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The question tells us that the union is risk neutral. Therefore, the union should choose to call a strike, since option provides a higher expected value.</a:t>
            </a:r>
            <a:endParaRPr sz="1600"/>
          </a:p>
        </p:txBody>
      </p:sp>
      <p:pic>
        <p:nvPicPr>
          <p:cNvPr id="329" name="Google Shape;32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8825" y="762000"/>
            <a:ext cx="4943475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3</a:t>
            </a:r>
            <a:endParaRPr/>
          </a:p>
        </p:txBody>
      </p:sp>
      <p:sp>
        <p:nvSpPr>
          <p:cNvPr id="335" name="Google Shape;335;p50"/>
          <p:cNvSpPr txBox="1"/>
          <p:nvPr>
            <p:ph idx="1" type="body"/>
          </p:nvPr>
        </p:nvSpPr>
        <p:spPr>
          <a:xfrm>
            <a:off x="311700" y="1234075"/>
            <a:ext cx="34725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260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AutoNum type="alphaLcParenBoth"/>
            </a:pPr>
            <a:r>
              <a:rPr lang="en" sz="500">
                <a:solidFill>
                  <a:schemeClr val="lt1"/>
                </a:solidFill>
              </a:rPr>
              <a:t>Jk</a:t>
            </a:r>
            <a:endParaRPr sz="5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lphaLcParenBoth"/>
            </a:pPr>
            <a:r>
              <a:rPr lang="en" sz="1600"/>
              <a:t>Suppose the union is uncertain about the total cost of </a:t>
            </a:r>
            <a:r>
              <a:rPr lang="en" sz="1600"/>
              <a:t>strike</a:t>
            </a:r>
            <a:r>
              <a:rPr lang="en" sz="1600"/>
              <a:t> pay (since it is not clear </a:t>
            </a:r>
            <a:r>
              <a:rPr i="1" lang="en" sz="1600"/>
              <a:t>ex ante</a:t>
            </a:r>
            <a:r>
              <a:rPr lang="en" sz="1600"/>
              <a:t> how many workers will have  their wages </a:t>
            </a:r>
            <a:r>
              <a:rPr lang="en" sz="1600"/>
              <a:t>withheld).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lphaLcParenBoth"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What is the cost of strike pay that would make the union indifferent between the two options?</a:t>
            </a:r>
            <a:endParaRPr sz="16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3</a:t>
            </a:r>
            <a:endParaRPr/>
          </a:p>
        </p:txBody>
      </p:sp>
      <p:sp>
        <p:nvSpPr>
          <p:cNvPr id="341" name="Google Shape;341;p51"/>
          <p:cNvSpPr txBox="1"/>
          <p:nvPr>
            <p:ph idx="1" type="body"/>
          </p:nvPr>
        </p:nvSpPr>
        <p:spPr>
          <a:xfrm>
            <a:off x="311700" y="1234075"/>
            <a:ext cx="34725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260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AutoNum type="alphaLcParenBoth"/>
            </a:pPr>
            <a:r>
              <a:rPr lang="en" sz="500">
                <a:solidFill>
                  <a:schemeClr val="lt1"/>
                </a:solidFill>
              </a:rPr>
              <a:t>Jk</a:t>
            </a:r>
            <a:endParaRPr sz="5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lphaLcParenBoth"/>
            </a:pPr>
            <a:r>
              <a:rPr lang="en" sz="1600"/>
              <a:t>Suppose the union is uncertain about the total cost of strike pay (since it is not clear </a:t>
            </a:r>
            <a:r>
              <a:rPr i="1" lang="en" sz="1600"/>
              <a:t>ex ante</a:t>
            </a:r>
            <a:r>
              <a:rPr lang="en" sz="1600"/>
              <a:t> how many workers will have  their wages withheld).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lphaLcParenBoth"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What is the cost of strike pay that would make the union indifferent between the two options?</a:t>
            </a:r>
            <a:endParaRPr sz="1600"/>
          </a:p>
        </p:txBody>
      </p:sp>
      <p:sp>
        <p:nvSpPr>
          <p:cNvPr id="342" name="Google Shape;342;p51"/>
          <p:cNvSpPr txBox="1"/>
          <p:nvPr/>
        </p:nvSpPr>
        <p:spPr>
          <a:xfrm>
            <a:off x="4115700" y="676975"/>
            <a:ext cx="4716600" cy="40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The union is indifferent when: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EV</a:t>
            </a:r>
            <a:r>
              <a:rPr baseline="-25000"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no strike</a:t>
            </a: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 = EV</a:t>
            </a:r>
            <a:r>
              <a:rPr baseline="-25000"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strike</a:t>
            </a: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In this sensitivity analysis, we are going to let the cost of strike pay vary, but everything else is fixed. So EV</a:t>
            </a:r>
            <a:r>
              <a:rPr baseline="-25000"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no strike</a:t>
            </a: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 is still $768,000.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$768,000 = 0.5*(-x) + 0.5(-x + 3*$960,000)</a:t>
            </a:r>
            <a:endParaRPr b="1"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$768,000 = -x + 0.5*3*$960,000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$768,000 = -x + $1,440,000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x = $1,440,000 - $768,000 </a:t>
            </a:r>
            <a:endParaRPr sz="1600">
              <a:solidFill>
                <a:srgbClr val="FF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0000"/>
                </a:solidFill>
                <a:latin typeface="Merriweather"/>
                <a:ea typeface="Merriweather"/>
                <a:cs typeface="Merriweather"/>
                <a:sym typeface="Merriweather"/>
              </a:rPr>
              <a:t>= $672,000</a:t>
            </a:r>
            <a:endParaRPr sz="16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Cheat sheet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You can bring 1 double-sided cheat sheet into the midterm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"/>
              <a:t>&lt;</a:t>
            </a:r>
            <a:endParaRPr sz="900"/>
          </a:p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Remember: the best cheat sheet is </a:t>
            </a:r>
            <a:r>
              <a:rPr b="1" lang="en"/>
              <a:t>the one you make yourself</a:t>
            </a:r>
            <a:endParaRPr b="1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Focus on the topics you feel </a:t>
            </a:r>
            <a:r>
              <a:rPr i="1" lang="en"/>
              <a:t>least</a:t>
            </a:r>
            <a:r>
              <a:rPr lang="en"/>
              <a:t> comfortable with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You can include formulas… but also diagrams, tables, key takeaways, examples from class, and more!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4</a:t>
            </a:r>
            <a:endParaRPr/>
          </a:p>
        </p:txBody>
      </p:sp>
      <p:sp>
        <p:nvSpPr>
          <p:cNvPr id="348" name="Google Shape;348;p52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relative of yours just texted you the following: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“I heard on the news that 75 out of the 100 people in the ICU with COVID had been vaccinated!! I TOLD you, those “vaccines” actually make you </a:t>
            </a:r>
            <a:r>
              <a:rPr i="1" lang="en"/>
              <a:t>more</a:t>
            </a:r>
            <a:r>
              <a:rPr lang="en"/>
              <a:t> likely to get serious COVID! It’s such a shame that only 600 people in our town of 20,000 are still unvaccinated.” </a:t>
            </a:r>
            <a:r>
              <a:rPr b="1" lang="en"/>
              <a:t>Do you agree with their conclusions?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75">
                <a:solidFill>
                  <a:schemeClr val="lt1"/>
                </a:solidFill>
              </a:rPr>
              <a:t>P(unvax) = 600/20,000 = 0.03		P(vax) = 1 - 0.03 = 0.97</a:t>
            </a:r>
            <a:endParaRPr sz="1875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75">
                <a:solidFill>
                  <a:schemeClr val="lt1"/>
                </a:solidFill>
              </a:rPr>
              <a:t>P(ICU) = 100/20,000 =  0.005		P(not in ICU) = 1 - 0.005 = 0.995</a:t>
            </a:r>
            <a:endParaRPr sz="1875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75">
                <a:solidFill>
                  <a:schemeClr val="lt1"/>
                </a:solidFill>
              </a:rPr>
              <a:t>P(vax | ICU) = 0.75				P(unvax | ICU) =  1 - 0.75 = 0.25</a:t>
            </a:r>
            <a:endParaRPr sz="1875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4</a:t>
            </a:r>
            <a:endParaRPr/>
          </a:p>
        </p:txBody>
      </p:sp>
      <p:sp>
        <p:nvSpPr>
          <p:cNvPr id="354" name="Google Shape;354;p53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relative of yours just texted you the following: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“I heard on the news that 75 out of the 100 people in the ICU with COVID had been vaccinated!! I TOLD you, those “vaccines” actually make you </a:t>
            </a:r>
            <a:r>
              <a:rPr i="1" lang="en"/>
              <a:t>more</a:t>
            </a:r>
            <a:r>
              <a:rPr lang="en"/>
              <a:t> likely to get serious COVID! It’s such a shame that only 600 people in our town of 20,000 are still unvaccinated.” </a:t>
            </a:r>
            <a:r>
              <a:rPr b="1" lang="en"/>
              <a:t>Do you agree with their conclusions?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75">
                <a:solidFill>
                  <a:srgbClr val="FF0000"/>
                </a:solidFill>
              </a:rPr>
              <a:t>P(unvax) = 600/20,000 = 0.03		P(vax) = 1 - 0.03 = 0.97</a:t>
            </a:r>
            <a:endParaRPr sz="1875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75">
                <a:solidFill>
                  <a:srgbClr val="FF0000"/>
                </a:solidFill>
              </a:rPr>
              <a:t>P(ICU) = 100/20,000 =  0.005			P(not in ICU) = 1 - 0.005 = 0.995</a:t>
            </a:r>
            <a:endParaRPr sz="1875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75">
                <a:solidFill>
                  <a:srgbClr val="FF0000"/>
                </a:solidFill>
              </a:rPr>
              <a:t>P(vax | ICU) = 0.75					P(unvax | ICU) =  1 - 0.75 = 0.25</a:t>
            </a:r>
            <a:endParaRPr sz="1875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4</a:t>
            </a:r>
            <a:endParaRPr/>
          </a:p>
        </p:txBody>
      </p:sp>
      <p:sp>
        <p:nvSpPr>
          <p:cNvPr id="360" name="Google Shape;360;p54"/>
          <p:cNvSpPr txBox="1"/>
          <p:nvPr>
            <p:ph idx="1" type="body"/>
          </p:nvPr>
        </p:nvSpPr>
        <p:spPr>
          <a:xfrm>
            <a:off x="311700" y="1234075"/>
            <a:ext cx="85206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75"/>
              <a:t>P(unvax) = 0.03		P(vax) = 0.97</a:t>
            </a:r>
            <a:endParaRPr sz="15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75"/>
              <a:t>P(ICU) = 0.005		P(not in ICU) = 0.995</a:t>
            </a:r>
            <a:endParaRPr sz="15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75"/>
              <a:t>P(vax | ICU) = 0.75	P(unvax | ICU) = 0.25</a:t>
            </a:r>
            <a:endParaRPr sz="15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75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75">
                <a:solidFill>
                  <a:srgbClr val="FF0000"/>
                </a:solidFill>
              </a:rPr>
              <a:t>Our relative has got their conditional probabilities mixed up. They are pointing to  the fact that  P(vax  | ICU) &gt; P(unvax | ICU). </a:t>
            </a:r>
            <a:endParaRPr sz="1875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75">
                <a:solidFill>
                  <a:srgbClr val="FF0000"/>
                </a:solidFill>
              </a:rPr>
              <a:t>But in order to determine whether the vaccinated or unvaccinated have a higher chance of ending up in the ICU with Covid, we actually need to compare </a:t>
            </a:r>
            <a:r>
              <a:rPr b="1" lang="en" sz="1875">
                <a:solidFill>
                  <a:srgbClr val="FF0000"/>
                </a:solidFill>
              </a:rPr>
              <a:t>P(ICU | vax)</a:t>
            </a:r>
            <a:r>
              <a:rPr lang="en" sz="1875">
                <a:solidFill>
                  <a:srgbClr val="FF0000"/>
                </a:solidFill>
              </a:rPr>
              <a:t> and </a:t>
            </a:r>
            <a:r>
              <a:rPr b="1" lang="en" sz="1875">
                <a:solidFill>
                  <a:srgbClr val="FF0000"/>
                </a:solidFill>
              </a:rPr>
              <a:t>P(ICU | unvax)</a:t>
            </a:r>
            <a:r>
              <a:rPr lang="en" sz="1875">
                <a:solidFill>
                  <a:srgbClr val="FF0000"/>
                </a:solidFill>
              </a:rPr>
              <a:t>.</a:t>
            </a:r>
            <a:endParaRPr sz="1875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4</a:t>
            </a:r>
            <a:endParaRPr/>
          </a:p>
        </p:txBody>
      </p:sp>
      <p:sp>
        <p:nvSpPr>
          <p:cNvPr id="366" name="Google Shape;366;p55"/>
          <p:cNvSpPr txBox="1"/>
          <p:nvPr>
            <p:ph idx="1" type="body"/>
          </p:nvPr>
        </p:nvSpPr>
        <p:spPr>
          <a:xfrm>
            <a:off x="311700" y="1234075"/>
            <a:ext cx="85206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The multiplication rule tells us that P(A|B) = P(A&amp;B)/P(B).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So we can rewrite these conditional probabilities as follows: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P(ICU | vax)  = P(ICU &amp; vax) / P(vax) 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P(ICU | unvax) = P(ICU &amp; unvax) / P(unvax) 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4</a:t>
            </a:r>
            <a:endParaRPr/>
          </a:p>
        </p:txBody>
      </p:sp>
      <p:sp>
        <p:nvSpPr>
          <p:cNvPr id="372" name="Google Shape;372;p56"/>
          <p:cNvSpPr txBox="1"/>
          <p:nvPr>
            <p:ph idx="1" type="body"/>
          </p:nvPr>
        </p:nvSpPr>
        <p:spPr>
          <a:xfrm>
            <a:off x="311700" y="1234075"/>
            <a:ext cx="85206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We can use the multiplication rule </a:t>
            </a:r>
            <a:r>
              <a:rPr i="1" lang="en" sz="1800">
                <a:solidFill>
                  <a:srgbClr val="FF0000"/>
                </a:solidFill>
              </a:rPr>
              <a:t>again</a:t>
            </a:r>
            <a:r>
              <a:rPr lang="en" sz="1800">
                <a:solidFill>
                  <a:srgbClr val="FF0000"/>
                </a:solidFill>
              </a:rPr>
              <a:t> - this time to rewrite the joint probability!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P(ICU | vax)  = </a:t>
            </a:r>
            <a:r>
              <a:rPr lang="en" sz="1800">
                <a:solidFill>
                  <a:srgbClr val="9900FF"/>
                </a:solidFill>
              </a:rPr>
              <a:t>P(ICU &amp; vax)</a:t>
            </a:r>
            <a:r>
              <a:rPr lang="en" sz="1800">
                <a:solidFill>
                  <a:srgbClr val="FF0000"/>
                </a:solidFill>
              </a:rPr>
              <a:t> </a:t>
            </a:r>
            <a:r>
              <a:rPr lang="en" sz="1800"/>
              <a:t>/ P(vax) </a:t>
            </a:r>
            <a:endParaRPr sz="1800"/>
          </a:p>
          <a:p>
            <a:pPr indent="0" lvl="0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          </a:t>
            </a:r>
            <a:r>
              <a:rPr lang="en" sz="1800"/>
              <a:t>= </a:t>
            </a:r>
            <a:r>
              <a:rPr lang="en" sz="1800">
                <a:solidFill>
                  <a:srgbClr val="9900FF"/>
                </a:solidFill>
              </a:rPr>
              <a:t>[P(vax | ICU)*P(ICU)]</a:t>
            </a:r>
            <a:r>
              <a:rPr lang="en" sz="1800">
                <a:solidFill>
                  <a:srgbClr val="FF0000"/>
                </a:solidFill>
              </a:rPr>
              <a:t> </a:t>
            </a:r>
            <a:r>
              <a:rPr lang="en" sz="1800"/>
              <a:t>/ P(vax) </a:t>
            </a:r>
            <a:endParaRPr sz="1800"/>
          </a:p>
          <a:p>
            <a:pPr indent="0" lvl="0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P(ICU | unvax) = </a:t>
            </a:r>
            <a:r>
              <a:rPr lang="en" sz="1800">
                <a:solidFill>
                  <a:srgbClr val="0000FF"/>
                </a:solidFill>
              </a:rPr>
              <a:t>P(ICU &amp; unvax)</a:t>
            </a:r>
            <a:r>
              <a:rPr lang="en" sz="1800"/>
              <a:t> / P(unvax) </a:t>
            </a:r>
            <a:endParaRPr sz="1800"/>
          </a:p>
          <a:p>
            <a:pPr indent="0" lvl="0" marL="13716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           </a:t>
            </a:r>
            <a:r>
              <a:rPr lang="en" sz="1800"/>
              <a:t>= </a:t>
            </a:r>
            <a:r>
              <a:rPr lang="en" sz="1800">
                <a:solidFill>
                  <a:srgbClr val="0000FF"/>
                </a:solidFill>
              </a:rPr>
              <a:t>[P(unvax | ICU)*P(ICU)]</a:t>
            </a:r>
            <a:r>
              <a:rPr lang="en" sz="1800"/>
              <a:t> / P(unvax) </a:t>
            </a:r>
            <a:endParaRPr sz="18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4</a:t>
            </a:r>
            <a:endParaRPr/>
          </a:p>
        </p:txBody>
      </p:sp>
      <p:sp>
        <p:nvSpPr>
          <p:cNvPr id="378" name="Google Shape;378;p57"/>
          <p:cNvSpPr txBox="1"/>
          <p:nvPr>
            <p:ph idx="1" type="body"/>
          </p:nvPr>
        </p:nvSpPr>
        <p:spPr>
          <a:xfrm>
            <a:off x="311700" y="1234075"/>
            <a:ext cx="85206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75">
                <a:solidFill>
                  <a:srgbClr val="FF00FF"/>
                </a:solidFill>
              </a:rPr>
              <a:t>P(unvax) = 0.03</a:t>
            </a:r>
            <a:r>
              <a:rPr lang="en" sz="1575"/>
              <a:t>		</a:t>
            </a:r>
            <a:r>
              <a:rPr lang="en" sz="1575">
                <a:solidFill>
                  <a:schemeClr val="accent5"/>
                </a:solidFill>
              </a:rPr>
              <a:t>P(vax) = 0.97</a:t>
            </a:r>
            <a:endParaRPr sz="1575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75">
                <a:solidFill>
                  <a:srgbClr val="0000FF"/>
                </a:solidFill>
              </a:rPr>
              <a:t>P(ICU) = 0.005</a:t>
            </a:r>
            <a:r>
              <a:rPr lang="en" sz="1575"/>
              <a:t>		P(not in ICU) = 0.995</a:t>
            </a:r>
            <a:endParaRPr sz="15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75">
                <a:solidFill>
                  <a:srgbClr val="FF0000"/>
                </a:solidFill>
              </a:rPr>
              <a:t>P(vax | ICU) = 0.75</a:t>
            </a:r>
            <a:r>
              <a:rPr lang="en" sz="1575"/>
              <a:t>	</a:t>
            </a:r>
            <a:r>
              <a:rPr lang="en" sz="1575">
                <a:solidFill>
                  <a:srgbClr val="9900FF"/>
                </a:solidFill>
              </a:rPr>
              <a:t>P(unvax | ICU) = 0.25</a:t>
            </a:r>
            <a:endParaRPr sz="1575">
              <a:solidFill>
                <a:srgbClr val="9900FF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75"/>
              <a:t>P(ICU | vax)  = P(ICU &amp; vax) / P(vax) </a:t>
            </a:r>
            <a:endParaRPr sz="1575"/>
          </a:p>
          <a:p>
            <a:pPr indent="45720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75"/>
              <a:t>= [</a:t>
            </a:r>
            <a:r>
              <a:rPr lang="en" sz="1575">
                <a:solidFill>
                  <a:srgbClr val="FF0000"/>
                </a:solidFill>
              </a:rPr>
              <a:t>P(vax | ICU)</a:t>
            </a:r>
            <a:r>
              <a:rPr lang="en" sz="1575"/>
              <a:t>*</a:t>
            </a:r>
            <a:r>
              <a:rPr lang="en" sz="1575">
                <a:solidFill>
                  <a:srgbClr val="0000FF"/>
                </a:solidFill>
              </a:rPr>
              <a:t>P(ICU)</a:t>
            </a:r>
            <a:r>
              <a:rPr lang="en" sz="1575"/>
              <a:t>] / </a:t>
            </a:r>
            <a:r>
              <a:rPr lang="en" sz="1575">
                <a:solidFill>
                  <a:schemeClr val="accent5"/>
                </a:solidFill>
              </a:rPr>
              <a:t>P(vax)</a:t>
            </a:r>
            <a:r>
              <a:rPr lang="en" sz="1575"/>
              <a:t> = (</a:t>
            </a:r>
            <a:r>
              <a:rPr lang="en" sz="1575">
                <a:solidFill>
                  <a:srgbClr val="FF0000"/>
                </a:solidFill>
              </a:rPr>
              <a:t>0.75</a:t>
            </a:r>
            <a:r>
              <a:rPr lang="en" sz="1575"/>
              <a:t>*</a:t>
            </a:r>
            <a:r>
              <a:rPr lang="en" sz="1575">
                <a:solidFill>
                  <a:srgbClr val="0000FF"/>
                </a:solidFill>
              </a:rPr>
              <a:t>0.005</a:t>
            </a:r>
            <a:r>
              <a:rPr lang="en" sz="1575"/>
              <a:t>)/</a:t>
            </a:r>
            <a:r>
              <a:rPr lang="en" sz="1575">
                <a:solidFill>
                  <a:schemeClr val="accent5"/>
                </a:solidFill>
              </a:rPr>
              <a:t>0.97</a:t>
            </a:r>
            <a:r>
              <a:rPr lang="en" sz="1575"/>
              <a:t> = </a:t>
            </a:r>
            <a:r>
              <a:rPr b="1" lang="en" sz="1575"/>
              <a:t>0.004</a:t>
            </a:r>
            <a:endParaRPr b="1" sz="1575"/>
          </a:p>
          <a:p>
            <a:pPr indent="45720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75"/>
              <a:t>P(ICU | unvax) = P(ICU &amp; unvax) / P(unvax) </a:t>
            </a:r>
            <a:endParaRPr sz="1575"/>
          </a:p>
          <a:p>
            <a:pPr indent="45720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75"/>
              <a:t>= [</a:t>
            </a:r>
            <a:r>
              <a:rPr lang="en" sz="1575">
                <a:solidFill>
                  <a:srgbClr val="9900FF"/>
                </a:solidFill>
              </a:rPr>
              <a:t>P(unvax | ICU)</a:t>
            </a:r>
            <a:r>
              <a:rPr lang="en" sz="1575"/>
              <a:t>*</a:t>
            </a:r>
            <a:r>
              <a:rPr lang="en" sz="1575">
                <a:solidFill>
                  <a:srgbClr val="0000FF"/>
                </a:solidFill>
              </a:rPr>
              <a:t>P(ICU)</a:t>
            </a:r>
            <a:r>
              <a:rPr lang="en" sz="1575"/>
              <a:t>] / </a:t>
            </a:r>
            <a:r>
              <a:rPr lang="en" sz="1575">
                <a:solidFill>
                  <a:srgbClr val="FF00FF"/>
                </a:solidFill>
              </a:rPr>
              <a:t>P(unvax)</a:t>
            </a:r>
            <a:r>
              <a:rPr lang="en" sz="1575"/>
              <a:t>  = (</a:t>
            </a:r>
            <a:r>
              <a:rPr lang="en" sz="1575">
                <a:solidFill>
                  <a:srgbClr val="9900FF"/>
                </a:solidFill>
              </a:rPr>
              <a:t>0.25</a:t>
            </a:r>
            <a:r>
              <a:rPr lang="en" sz="1575"/>
              <a:t>*</a:t>
            </a:r>
            <a:r>
              <a:rPr lang="en" sz="1575">
                <a:solidFill>
                  <a:srgbClr val="0000FF"/>
                </a:solidFill>
              </a:rPr>
              <a:t>0.005</a:t>
            </a:r>
            <a:r>
              <a:rPr lang="en" sz="1575"/>
              <a:t>) / </a:t>
            </a:r>
            <a:r>
              <a:rPr lang="en" sz="1575">
                <a:solidFill>
                  <a:srgbClr val="FF00FF"/>
                </a:solidFill>
              </a:rPr>
              <a:t>0.03 </a:t>
            </a:r>
            <a:r>
              <a:rPr lang="en" sz="1575"/>
              <a:t>= </a:t>
            </a:r>
            <a:r>
              <a:rPr b="1" lang="en" sz="1575"/>
              <a:t>0.04</a:t>
            </a:r>
            <a:endParaRPr b="1" sz="1575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4</a:t>
            </a:r>
            <a:endParaRPr/>
          </a:p>
        </p:txBody>
      </p:sp>
      <p:sp>
        <p:nvSpPr>
          <p:cNvPr id="384" name="Google Shape;384;p58"/>
          <p:cNvSpPr txBox="1"/>
          <p:nvPr>
            <p:ph idx="1" type="body"/>
          </p:nvPr>
        </p:nvSpPr>
        <p:spPr>
          <a:xfrm>
            <a:off x="311700" y="1234075"/>
            <a:ext cx="85206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75"/>
              <a:t>The probability of being in the ICU given that you are vaccinated is 0.4%.</a:t>
            </a:r>
            <a:endParaRPr sz="21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75"/>
              <a:t>The probability of being in the ICU given that you are unvaccinated is 4%.</a:t>
            </a:r>
            <a:endParaRPr sz="21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75"/>
              <a:t>So, we do not agree with our relative’s conclusions. Based on these numbers, the risk of serious Covid is actually 10 times higher for the unvaccinated compared to the vaccinated.</a:t>
            </a:r>
            <a:endParaRPr b="1" sz="2175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4</a:t>
            </a:r>
            <a:endParaRPr/>
          </a:p>
        </p:txBody>
      </p:sp>
      <p:sp>
        <p:nvSpPr>
          <p:cNvPr id="390" name="Google Shape;390;p59"/>
          <p:cNvSpPr txBox="1"/>
          <p:nvPr>
            <p:ph idx="1" type="body"/>
          </p:nvPr>
        </p:nvSpPr>
        <p:spPr>
          <a:xfrm>
            <a:off x="311700" y="1234075"/>
            <a:ext cx="85206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675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76"/>
              <a:buAutoNum type="alphaLcParenBoth"/>
            </a:pPr>
            <a:r>
              <a:rPr lang="en" sz="2175">
                <a:solidFill>
                  <a:schemeClr val="lt1"/>
                </a:solidFill>
              </a:rPr>
              <a:t>Jk</a:t>
            </a:r>
            <a:endParaRPr sz="2175">
              <a:solidFill>
                <a:schemeClr val="lt1"/>
              </a:solidFill>
            </a:endParaRPr>
          </a:p>
          <a:p>
            <a:pPr indent="-36675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176"/>
              <a:buAutoNum type="alphaLcParenBoth"/>
            </a:pPr>
            <a:r>
              <a:rPr lang="en" sz="2175"/>
              <a:t>One of your friends, who is also taking API-201, says that your relative’s confusion stems from the Base Rate Fallacy. Explain what the Base Rate Fallacy is and how it might apply in this particular context.  [1 paragraph]</a:t>
            </a:r>
            <a:endParaRPr sz="2175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4</a:t>
            </a:r>
            <a:endParaRPr/>
          </a:p>
        </p:txBody>
      </p:sp>
      <p:sp>
        <p:nvSpPr>
          <p:cNvPr id="396" name="Google Shape;396;p60"/>
          <p:cNvSpPr txBox="1"/>
          <p:nvPr>
            <p:ph idx="1" type="body"/>
          </p:nvPr>
        </p:nvSpPr>
        <p:spPr>
          <a:xfrm>
            <a:off x="311700" y="1096900"/>
            <a:ext cx="8520600" cy="38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460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AutoNum type="alphaLcParenBoth"/>
            </a:pPr>
            <a:r>
              <a:rPr lang="en" sz="2175">
                <a:solidFill>
                  <a:schemeClr val="lt1"/>
                </a:solidFill>
              </a:rPr>
              <a:t>Jk</a:t>
            </a:r>
            <a:endParaRPr sz="2175">
              <a:solidFill>
                <a:schemeClr val="lt1"/>
              </a:solidFill>
            </a:endParaRPr>
          </a:p>
          <a:p>
            <a:pPr indent="-3460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arenBoth"/>
            </a:pPr>
            <a:r>
              <a:rPr lang="en" sz="2175"/>
              <a:t>One of your friends, who is also taking API-201, says that your relative’s confusion stems from the Base Rate Fallacy. Explain what the Base Rate Fallacy is and how it might apply in this particular context.  [1 paragraph]</a:t>
            </a:r>
            <a:endParaRPr sz="21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75">
                <a:solidFill>
                  <a:srgbClr val="FF0000"/>
                </a:solidFill>
              </a:rPr>
              <a:t>The Base Rate Fallacy occurs when we draw conclusions about a characteristic based on new information, without taking the prevalence of that characteristic into account. </a:t>
            </a:r>
            <a:endParaRPr sz="2175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75">
                <a:solidFill>
                  <a:srgbClr val="FF0000"/>
                </a:solidFill>
              </a:rPr>
              <a:t>In this case, our relative failed to take the prevalence of vaccination into account when interpreting the fact that 75% of those in the ICU were vaccinated. </a:t>
            </a:r>
            <a:r>
              <a:rPr lang="en" sz="2175">
                <a:solidFill>
                  <a:srgbClr val="FF0000"/>
                </a:solidFill>
              </a:rPr>
              <a:t>Consider an extreme case, where 100% of the town is vaccinated, and there is just 1 person in the ICU. Then 100% of the ICU patients are vaccinated, but the risk of serious COVID with vaccination is very small!</a:t>
            </a:r>
            <a:endParaRPr sz="2175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1"/>
          <p:cNvSpPr txBox="1"/>
          <p:nvPr>
            <p:ph type="title"/>
          </p:nvPr>
        </p:nvSpPr>
        <p:spPr>
          <a:xfrm>
            <a:off x="420550" y="526350"/>
            <a:ext cx="4211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job everyone!!</a:t>
            </a:r>
            <a:endParaRPr sz="2100"/>
          </a:p>
        </p:txBody>
      </p:sp>
      <p:pic>
        <p:nvPicPr>
          <p:cNvPr id="402" name="Google Shape;40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075" y="766900"/>
            <a:ext cx="4207549" cy="360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for today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Today we’re going to do a BUNCH of practice problems…</a:t>
            </a:r>
            <a:endParaRPr sz="3000"/>
          </a:p>
          <a:p>
            <a:pPr indent="-400050" lvl="0" marL="457200" rtl="0" algn="l">
              <a:spcBef>
                <a:spcPts val="120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to </a:t>
            </a:r>
            <a:r>
              <a:rPr b="1" lang="en" sz="2700"/>
              <a:t>review</a:t>
            </a:r>
            <a:r>
              <a:rPr lang="en" sz="2700"/>
              <a:t> some recent material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to practice our </a:t>
            </a:r>
            <a:r>
              <a:rPr b="1" lang="en" sz="2700"/>
              <a:t>exam strategies</a:t>
            </a:r>
            <a:endParaRPr b="1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and </a:t>
            </a:r>
            <a:r>
              <a:rPr lang="en" sz="2700"/>
              <a:t>to build our </a:t>
            </a:r>
            <a:r>
              <a:rPr b="1" lang="en" sz="2700"/>
              <a:t>confidence</a:t>
            </a:r>
            <a:r>
              <a:rPr lang="en" sz="2700"/>
              <a:t>!</a:t>
            </a:r>
            <a:endParaRPr sz="2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92" name="Google Shape;92;p18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93" name="Google Shape;93;p18"/>
          <p:cNvSpPr txBox="1"/>
          <p:nvPr/>
        </p:nvSpPr>
        <p:spPr>
          <a:xfrm>
            <a:off x="387200" y="1275875"/>
            <a:ext cx="32862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Use these raw numbers to fill out the table with the PMF (probability mass function) and CDF (cumulative distribution function).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Explain the meaning of the PMF and the CDF in this context, in terms that a non-statistician would </a:t>
            </a: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understand. [2-3 sentences]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490250" y="526350"/>
            <a:ext cx="3411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WAIT!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Before answering, search for clues.</a:t>
            </a:r>
            <a:endParaRPr sz="3100"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0" l="0" r="0" t="10225"/>
          <a:stretch/>
        </p:blipFill>
        <p:spPr>
          <a:xfrm>
            <a:off x="4782925" y="399812"/>
            <a:ext cx="3827125" cy="434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06" name="Google Shape;106;p20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07" name="Google Shape;107;p20"/>
          <p:cNvSpPr txBox="1"/>
          <p:nvPr/>
        </p:nvSpPr>
        <p:spPr>
          <a:xfrm>
            <a:off x="387200" y="1275875"/>
            <a:ext cx="32862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Use these raw numbers to fill out the table with the </a:t>
            </a:r>
            <a:r>
              <a:rPr lang="en" sz="1700">
                <a:highlight>
                  <a:srgbClr val="00FFFF"/>
                </a:highlight>
                <a:latin typeface="Merriweather"/>
                <a:ea typeface="Merriweather"/>
                <a:cs typeface="Merriweather"/>
                <a:sym typeface="Merriweather"/>
              </a:rPr>
              <a:t>PMF (probability mass function) and CDF (cumulative distribution function).</a:t>
            </a:r>
            <a:endParaRPr sz="1700">
              <a:highlight>
                <a:srgbClr val="00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Explain the meaning of the PMF and the CDF in this context, in terms that a non-statistician would understand. [2-3 sentences]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8" name="Google Shape;108;p20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9" name="Google Shape;109;p20"/>
          <p:cNvSpPr/>
          <p:nvPr/>
        </p:nvSpPr>
        <p:spPr>
          <a:xfrm rot="-1412098">
            <a:off x="5942479" y="2728373"/>
            <a:ext cx="677671" cy="1841804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4273400" y="647225"/>
            <a:ext cx="2371500" cy="2314500"/>
          </a:xfrm>
          <a:prstGeom prst="flowChartConnector">
            <a:avLst/>
          </a:prstGeom>
          <a:solidFill>
            <a:srgbClr val="00FFFF"/>
          </a:solidFill>
          <a:ln cap="flat" cmpd="sng" w="1143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Aha! This question must be about </a:t>
            </a:r>
            <a:r>
              <a:rPr b="1"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probability distributions</a:t>
            </a:r>
            <a:r>
              <a:rPr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.</a:t>
            </a:r>
            <a:endParaRPr sz="16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 1</a:t>
            </a:r>
            <a:endParaRPr/>
          </a:p>
        </p:txBody>
      </p:sp>
      <p:graphicFrame>
        <p:nvGraphicFramePr>
          <p:cNvPr id="116" name="Google Shape;116;p21"/>
          <p:cNvGraphicFramePr/>
          <p:nvPr/>
        </p:nvGraphicFramePr>
        <p:xfrm>
          <a:off x="3926925" y="1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{99FD4937-2160-479B-B635-7B200F97FB62}</a:tableStyleId>
              </a:tblPr>
              <a:tblGrid>
                <a:gridCol w="1966900"/>
                <a:gridCol w="1109675"/>
                <a:gridCol w="823925"/>
                <a:gridCol w="93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Household Size (x)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P(X=x)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P(X ≤ x)</a:t>
                      </a:r>
                      <a:endParaRPr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 person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35,740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44,038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19,333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16,468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7,442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2,851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7+ people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1,714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Total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127,586</a:t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17" name="Google Shape;117;p21"/>
          <p:cNvSpPr txBox="1"/>
          <p:nvPr/>
        </p:nvSpPr>
        <p:spPr>
          <a:xfrm>
            <a:off x="387200" y="1275875"/>
            <a:ext cx="32862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Use these raw numbers to </a:t>
            </a:r>
            <a:r>
              <a:rPr lang="en" sz="1700">
                <a:highlight>
                  <a:srgbClr val="00FFFF"/>
                </a:highlight>
                <a:latin typeface="Merriweather"/>
                <a:ea typeface="Merriweather"/>
                <a:cs typeface="Merriweather"/>
                <a:sym typeface="Merriweather"/>
              </a:rPr>
              <a:t>fill out the table</a:t>
            </a: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 with the PMF (probability mass function) and CDF (cumulative distribution function).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erriweather"/>
              <a:buAutoNum type="alphaLcParenBoth"/>
            </a:pPr>
            <a:r>
              <a:rPr lang="en" sz="1700">
                <a:latin typeface="Merriweather"/>
                <a:ea typeface="Merriweather"/>
                <a:cs typeface="Merriweather"/>
                <a:sym typeface="Merriweather"/>
              </a:rPr>
              <a:t>Explain the meaning of the PMF and the CDF in this context, in terms that a non-statistician would understand. [2-3 sentences]</a:t>
            </a:r>
            <a:endParaRPr sz="17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3927075" y="347175"/>
            <a:ext cx="483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erriweather"/>
                <a:ea typeface="Merriweather"/>
                <a:cs typeface="Merriweather"/>
                <a:sym typeface="Merriweather"/>
              </a:rPr>
              <a:t>Number of households by size</a:t>
            </a:r>
            <a:endParaRPr b="1" sz="17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erriweather"/>
                <a:ea typeface="Merriweather"/>
                <a:cs typeface="Merriweather"/>
                <a:sym typeface="Merriweather"/>
              </a:rPr>
              <a:t>US Census data (2018)</a:t>
            </a:r>
            <a:endParaRPr i="1" sz="13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9" name="Google Shape;119;p21"/>
          <p:cNvSpPr/>
          <p:nvPr/>
        </p:nvSpPr>
        <p:spPr>
          <a:xfrm rot="-1412098">
            <a:off x="5942479" y="2728373"/>
            <a:ext cx="677671" cy="1841804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/>
          <p:nvPr/>
        </p:nvSpPr>
        <p:spPr>
          <a:xfrm>
            <a:off x="4273400" y="647225"/>
            <a:ext cx="2371500" cy="2314500"/>
          </a:xfrm>
          <a:prstGeom prst="flowChartConnector">
            <a:avLst/>
          </a:prstGeom>
          <a:solidFill>
            <a:srgbClr val="00FFFF"/>
          </a:solidFill>
          <a:ln cap="flat" cmpd="sng" w="1143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For part (a), all we have to do is fill out the table. </a:t>
            </a:r>
            <a:r>
              <a:rPr b="1" lang="en" sz="1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Phew!</a:t>
            </a:r>
            <a:endParaRPr b="1" sz="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PI201_template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